
<file path=[Content_Types].xml><?xml version="1.0" encoding="utf-8"?>
<Types xmlns="http://schemas.openxmlformats.org/package/2006/content-types">
  <Default Extension="gif" ContentType="image/gi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2"/>
  </p:notesMasterIdLst>
  <p:sldIdLst>
    <p:sldId id="256" r:id="rId2"/>
    <p:sldId id="258" r:id="rId3"/>
    <p:sldId id="259" r:id="rId4"/>
    <p:sldId id="260" r:id="rId5"/>
    <p:sldId id="261" r:id="rId6"/>
    <p:sldId id="262" r:id="rId7"/>
    <p:sldId id="263" r:id="rId8"/>
    <p:sldId id="266" r:id="rId9"/>
    <p:sldId id="264" r:id="rId10"/>
    <p:sldId id="265"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gif>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FFE8B4-FAE2-4AED-9C83-A8ABE3D2326C}" type="datetimeFigureOut">
              <a:rPr lang="tr-TR" smtClean="0"/>
              <a:t>28.09.2022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DD76E-573B-42B3-A52C-F4B209F606F8}" type="slidenum">
              <a:rPr lang="tr-TR" smtClean="0"/>
              <a:t>‹#›</a:t>
            </a:fld>
            <a:endParaRPr lang="tr-TR"/>
          </a:p>
        </p:txBody>
      </p:sp>
    </p:spTree>
    <p:extLst>
      <p:ext uri="{BB962C8B-B14F-4D97-AF65-F5344CB8AC3E}">
        <p14:creationId xmlns:p14="http://schemas.microsoft.com/office/powerpoint/2010/main" val="1806786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376DD76E-573B-42B3-A52C-F4B209F606F8}" type="slidenum">
              <a:rPr lang="tr-TR" smtClean="0"/>
              <a:t>10</a:t>
            </a:fld>
            <a:endParaRPr lang="tr-TR"/>
          </a:p>
        </p:txBody>
      </p:sp>
    </p:spTree>
    <p:extLst>
      <p:ext uri="{BB962C8B-B14F-4D97-AF65-F5344CB8AC3E}">
        <p14:creationId xmlns:p14="http://schemas.microsoft.com/office/powerpoint/2010/main" val="2198958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4BDF68E2-58F2-4D09-BE8B-E3BD06533059}" type="datetimeFigureOut">
              <a:rPr lang="en-US" dirty="0"/>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513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2D6473-DF6D-4702-B328-E0DD40540A4E}" type="datetimeFigureOut">
              <a:rPr lang="en-US" dirty="0"/>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04049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F7E3A-B166-407D-9866-32884E7D5B37}" type="datetimeFigureOut">
              <a:rPr lang="en-US" dirty="0"/>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851829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8FC5F6-F338-4AE4-BB23-26385BCFC423}" type="datetimeFigureOut">
              <a:rPr lang="en-US" dirty="0"/>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a:p>
        </p:txBody>
      </p:sp>
    </p:spTree>
    <p:extLst>
      <p:ext uri="{BB962C8B-B14F-4D97-AF65-F5344CB8AC3E}">
        <p14:creationId xmlns:p14="http://schemas.microsoft.com/office/powerpoint/2010/main" val="3126712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9/28/2022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089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9AB4D41-86C1-4908-B66A-0B50CEB3BF29}" type="datetimeFigureOut">
              <a:rPr lang="en-US" dirty="0"/>
              <a:t>9/28/2022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29767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426E2C-56C1-4E0D-A793-0088A7FDD37E}" type="datetimeFigureOut">
              <a:rPr lang="en-US" dirty="0"/>
              <a:t>9/28/2022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547588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8C39B41-D8B5-4052-B551-9B5525EAA8B6}" type="datetimeFigureOut">
              <a:rPr lang="en-US" dirty="0"/>
              <a:t>9/28/2022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93467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9/28/2022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a:p>
        </p:txBody>
      </p:sp>
    </p:spTree>
    <p:extLst>
      <p:ext uri="{BB962C8B-B14F-4D97-AF65-F5344CB8AC3E}">
        <p14:creationId xmlns:p14="http://schemas.microsoft.com/office/powerpoint/2010/main" val="126183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9/28/2022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328670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9/28/2022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761344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9/28/2022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63569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7.png"/><Relationship Id="rId5" Type="http://schemas.openxmlformats.org/officeDocument/2006/relationships/image" Target="../media/image6.gif"/><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8">
            <a:extLst>
              <a:ext uri="{FF2B5EF4-FFF2-40B4-BE49-F238E27FC236}">
                <a16:creationId xmlns:a16="http://schemas.microsoft.com/office/drawing/2014/main" id="{EB1836F0-F9E0-4D93-9BDD-7EEC6EA05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p:cNvSpPr>
            <a:spLocks noGrp="1"/>
          </p:cNvSpPr>
          <p:nvPr>
            <p:ph type="ctrTitle"/>
          </p:nvPr>
        </p:nvSpPr>
        <p:spPr>
          <a:xfrm>
            <a:off x="557762" y="205645"/>
            <a:ext cx="6944983" cy="3686015"/>
          </a:xfrm>
        </p:spPr>
        <p:txBody>
          <a:bodyPr>
            <a:normAutofit/>
          </a:bodyPr>
          <a:lstStyle/>
          <a:p>
            <a:r>
              <a:rPr lang="tr-TR" sz="9600" dirty="0">
                <a:cs typeface="Calibri Light"/>
              </a:rPr>
              <a:t>Sesin gelişimi</a:t>
            </a:r>
            <a:endParaRPr lang="tr-TR" sz="9600" dirty="0"/>
          </a:p>
        </p:txBody>
      </p:sp>
      <p:sp>
        <p:nvSpPr>
          <p:cNvPr id="3" name="Alt Başlık 2"/>
          <p:cNvSpPr>
            <a:spLocks noGrp="1"/>
          </p:cNvSpPr>
          <p:nvPr>
            <p:ph type="subTitle" idx="1"/>
          </p:nvPr>
        </p:nvSpPr>
        <p:spPr>
          <a:xfrm>
            <a:off x="557762" y="3975998"/>
            <a:ext cx="6269347" cy="1238616"/>
          </a:xfrm>
        </p:spPr>
        <p:txBody>
          <a:bodyPr vert="horz" lIns="91440" tIns="45720" rIns="91440" bIns="45720" rtlCol="0">
            <a:normAutofit/>
          </a:bodyPr>
          <a:lstStyle/>
          <a:p>
            <a:r>
              <a:rPr lang="tr-TR" dirty="0">
                <a:solidFill>
                  <a:schemeClr val="tx1">
                    <a:lumMod val="85000"/>
                    <a:lumOff val="15000"/>
                  </a:schemeClr>
                </a:solidFill>
                <a:cs typeface="Calibri"/>
              </a:rPr>
              <a:t>Yavuz Selim Kala</a:t>
            </a:r>
          </a:p>
          <a:p>
            <a:r>
              <a:rPr lang="tr-TR" dirty="0">
                <a:solidFill>
                  <a:schemeClr val="tx1">
                    <a:lumMod val="85000"/>
                    <a:lumOff val="15000"/>
                  </a:schemeClr>
                </a:solidFill>
                <a:cs typeface="Calibri"/>
              </a:rPr>
              <a:t>10/A</a:t>
            </a:r>
          </a:p>
        </p:txBody>
      </p:sp>
      <p:pic>
        <p:nvPicPr>
          <p:cNvPr id="4" name="Resim 4">
            <a:extLst>
              <a:ext uri="{FF2B5EF4-FFF2-40B4-BE49-F238E27FC236}">
                <a16:creationId xmlns:a16="http://schemas.microsoft.com/office/drawing/2014/main" id="{3E781243-2678-12C1-D96B-44A2B41E5C5D}"/>
              </a:ext>
            </a:extLst>
          </p:cNvPr>
          <p:cNvPicPr>
            <a:picLocks noChangeAspect="1"/>
          </p:cNvPicPr>
          <p:nvPr/>
        </p:nvPicPr>
        <p:blipFill>
          <a:blip r:embed="rId2"/>
          <a:stretch>
            <a:fillRect/>
          </a:stretch>
        </p:blipFill>
        <p:spPr>
          <a:xfrm>
            <a:off x="9270832" y="293093"/>
            <a:ext cx="2363406" cy="1837547"/>
          </a:xfrm>
          <a:prstGeom prst="rect">
            <a:avLst/>
          </a:prstGeom>
        </p:spPr>
      </p:pic>
      <p:cxnSp>
        <p:nvCxnSpPr>
          <p:cNvPr id="28" name="Straight Connector 10">
            <a:extLst>
              <a:ext uri="{FF2B5EF4-FFF2-40B4-BE49-F238E27FC236}">
                <a16:creationId xmlns:a16="http://schemas.microsoft.com/office/drawing/2014/main" id="{7A49EFD3-A806-4D59-99F1-AA9AFAE4EF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9" name="Rectangle 12">
            <a:extLst>
              <a:ext uri="{FF2B5EF4-FFF2-40B4-BE49-F238E27FC236}">
                <a16:creationId xmlns:a16="http://schemas.microsoft.com/office/drawing/2014/main" id="{6D2F28D1-82F9-40FE-935C-85ECF7660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14">
            <a:extLst>
              <a:ext uri="{FF2B5EF4-FFF2-40B4-BE49-F238E27FC236}">
                <a16:creationId xmlns:a16="http://schemas.microsoft.com/office/drawing/2014/main" id="{4B670E93-2F53-48FC-AB6C-E99E22D17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744258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80">
                                          <p:stCondLst>
                                            <p:cond delay="0"/>
                                          </p:stCondLst>
                                        </p:cTn>
                                        <p:tgtEl>
                                          <p:spTgt spid="4"/>
                                        </p:tgtEl>
                                      </p:cBhvr>
                                    </p:animEffect>
                                    <p:anim calcmode="lin" valueType="num">
                                      <p:cBhvr>
                                        <p:cTn id="12"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7" dur="26">
                                          <p:stCondLst>
                                            <p:cond delay="650"/>
                                          </p:stCondLst>
                                        </p:cTn>
                                        <p:tgtEl>
                                          <p:spTgt spid="4"/>
                                        </p:tgtEl>
                                      </p:cBhvr>
                                      <p:to x="100000" y="60000"/>
                                    </p:animScale>
                                    <p:animScale>
                                      <p:cBhvr>
                                        <p:cTn id="18" dur="166" decel="50000">
                                          <p:stCondLst>
                                            <p:cond delay="676"/>
                                          </p:stCondLst>
                                        </p:cTn>
                                        <p:tgtEl>
                                          <p:spTgt spid="4"/>
                                        </p:tgtEl>
                                      </p:cBhvr>
                                      <p:to x="100000" y="100000"/>
                                    </p:animScale>
                                    <p:animScale>
                                      <p:cBhvr>
                                        <p:cTn id="19" dur="26">
                                          <p:stCondLst>
                                            <p:cond delay="1312"/>
                                          </p:stCondLst>
                                        </p:cTn>
                                        <p:tgtEl>
                                          <p:spTgt spid="4"/>
                                        </p:tgtEl>
                                      </p:cBhvr>
                                      <p:to x="100000" y="80000"/>
                                    </p:animScale>
                                    <p:animScale>
                                      <p:cBhvr>
                                        <p:cTn id="20" dur="166" decel="50000">
                                          <p:stCondLst>
                                            <p:cond delay="1338"/>
                                          </p:stCondLst>
                                        </p:cTn>
                                        <p:tgtEl>
                                          <p:spTgt spid="4"/>
                                        </p:tgtEl>
                                      </p:cBhvr>
                                      <p:to x="100000" y="100000"/>
                                    </p:animScale>
                                    <p:animScale>
                                      <p:cBhvr>
                                        <p:cTn id="21" dur="26">
                                          <p:stCondLst>
                                            <p:cond delay="1642"/>
                                          </p:stCondLst>
                                        </p:cTn>
                                        <p:tgtEl>
                                          <p:spTgt spid="4"/>
                                        </p:tgtEl>
                                      </p:cBhvr>
                                      <p:to x="100000" y="90000"/>
                                    </p:animScale>
                                    <p:animScale>
                                      <p:cBhvr>
                                        <p:cTn id="22" dur="166" decel="50000">
                                          <p:stCondLst>
                                            <p:cond delay="1668"/>
                                          </p:stCondLst>
                                        </p:cTn>
                                        <p:tgtEl>
                                          <p:spTgt spid="4"/>
                                        </p:tgtEl>
                                      </p:cBhvr>
                                      <p:to x="100000" y="100000"/>
                                    </p:animScale>
                                    <p:animScale>
                                      <p:cBhvr>
                                        <p:cTn id="23" dur="26">
                                          <p:stCondLst>
                                            <p:cond delay="1808"/>
                                          </p:stCondLst>
                                        </p:cTn>
                                        <p:tgtEl>
                                          <p:spTgt spid="4"/>
                                        </p:tgtEl>
                                      </p:cBhvr>
                                      <p:to x="100000" y="95000"/>
                                    </p:animScale>
                                    <p:animScale>
                                      <p:cBhvr>
                                        <p:cTn id="24"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C88CFC-1B73-56CD-E25A-691D53A08B15}"/>
              </a:ext>
            </a:extLst>
          </p:cNvPr>
          <p:cNvSpPr>
            <a:spLocks noGrp="1"/>
          </p:cNvSpPr>
          <p:nvPr>
            <p:ph type="title"/>
          </p:nvPr>
        </p:nvSpPr>
        <p:spPr>
          <a:xfrm>
            <a:off x="822460" y="5437182"/>
            <a:ext cx="10525493" cy="897910"/>
          </a:xfrm>
        </p:spPr>
        <p:txBody>
          <a:bodyPr>
            <a:normAutofit/>
          </a:bodyPr>
          <a:lstStyle/>
          <a:p>
            <a:pPr algn="ctr"/>
            <a:r>
              <a:rPr lang="tr-TR" sz="6000">
                <a:solidFill>
                  <a:schemeClr val="tx1"/>
                </a:solidFill>
                <a:cs typeface="Calibri Light"/>
              </a:rPr>
              <a:t>Dinlediğiniz İçin Teşekkürler</a:t>
            </a:r>
            <a:endParaRPr lang="tr-TR" sz="6000">
              <a:cs typeface="Calibri Light"/>
            </a:endParaRPr>
          </a:p>
        </p:txBody>
      </p:sp>
      <p:pic>
        <p:nvPicPr>
          <p:cNvPr id="11" name="Resim 11" descr="kişi, duvar, iç mekan, dik içeren bir resim&#10;&#10;Açıklama otomatik olarak oluşturuldu">
            <a:extLst>
              <a:ext uri="{FF2B5EF4-FFF2-40B4-BE49-F238E27FC236}">
                <a16:creationId xmlns:a16="http://schemas.microsoft.com/office/drawing/2014/main" id="{D07C43A2-20BC-F6B1-9B2C-7ACC42F3AEBA}"/>
              </a:ext>
            </a:extLst>
          </p:cNvPr>
          <p:cNvPicPr>
            <a:picLocks noGrp="1" noChangeAspect="1"/>
          </p:cNvPicPr>
          <p:nvPr>
            <p:ph type="pic" idx="1"/>
          </p:nvPr>
        </p:nvPicPr>
        <p:blipFill rotWithShape="1">
          <a:blip r:embed="rId5"/>
          <a:srcRect t="23125" b="23125"/>
          <a:stretch/>
        </p:blipFill>
        <p:spPr>
          <a:xfrm>
            <a:off x="-37460" y="-62459"/>
            <a:ext cx="12229460" cy="5077469"/>
          </a:xfrm>
        </p:spPr>
      </p:pic>
      <p:sp>
        <p:nvSpPr>
          <p:cNvPr id="3" name="İçerik Yer Tutucusu 2">
            <a:extLst>
              <a:ext uri="{FF2B5EF4-FFF2-40B4-BE49-F238E27FC236}">
                <a16:creationId xmlns:a16="http://schemas.microsoft.com/office/drawing/2014/main" id="{E47F85AB-726B-FACB-60A2-352CD2CD27B3}"/>
              </a:ext>
            </a:extLst>
          </p:cNvPr>
          <p:cNvSpPr>
            <a:spLocks noGrp="1"/>
          </p:cNvSpPr>
          <p:nvPr>
            <p:ph type="body" sz="half" idx="2"/>
          </p:nvPr>
        </p:nvSpPr>
        <p:spPr>
          <a:xfrm flipV="1">
            <a:off x="5057181" y="8250235"/>
            <a:ext cx="8526805" cy="1266918"/>
          </a:xfrm>
        </p:spPr>
        <p:txBody>
          <a:bodyPr vert="horz" lIns="0" tIns="45720" rIns="0" bIns="45720" rtlCol="0">
            <a:normAutofit fontScale="32500" lnSpcReduction="20000"/>
          </a:bodyPr>
          <a:lstStyle/>
          <a:p>
            <a:endParaRPr lang="tr-TR">
              <a:solidFill>
                <a:schemeClr val="tx1"/>
              </a:solidFill>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r>
              <a:rPr lang="tr-TR">
                <a:solidFill>
                  <a:schemeClr val="tx1"/>
                </a:solidFill>
                <a:cs typeface="Calibri"/>
              </a:rPr>
              <a:t>Hazırlayan: Yavuz Selim Kala</a:t>
            </a:r>
          </a:p>
        </p:txBody>
      </p:sp>
      <p:pic>
        <p:nvPicPr>
          <p:cNvPr id="4" name="clapping-sound-effects">
            <a:hlinkClick r:id="" action="ppaction://media"/>
            <a:extLst>
              <a:ext uri="{FF2B5EF4-FFF2-40B4-BE49-F238E27FC236}">
                <a16:creationId xmlns:a16="http://schemas.microsoft.com/office/drawing/2014/main" id="{FFBBA6CD-3932-28AB-DFD0-2FBC22CCE9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2860" y="6147664"/>
            <a:ext cx="609600" cy="609600"/>
          </a:xfrm>
          <a:prstGeom prst="rect">
            <a:avLst/>
          </a:prstGeom>
        </p:spPr>
      </p:pic>
    </p:spTree>
    <p:extLst>
      <p:ext uri="{BB962C8B-B14F-4D97-AF65-F5344CB8AC3E}">
        <p14:creationId xmlns:p14="http://schemas.microsoft.com/office/powerpoint/2010/main" val="9635644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4" name="Resim 4">
            <a:extLst>
              <a:ext uri="{FF2B5EF4-FFF2-40B4-BE49-F238E27FC236}">
                <a16:creationId xmlns:a16="http://schemas.microsoft.com/office/drawing/2014/main" id="{34E04704-CD2B-8244-A6C8-5C85A6FF4815}"/>
              </a:ext>
            </a:extLst>
          </p:cNvPr>
          <p:cNvPicPr>
            <a:picLocks noChangeAspect="1"/>
          </p:cNvPicPr>
          <p:nvPr/>
        </p:nvPicPr>
        <p:blipFill rotWithShape="1">
          <a:blip r:embed="rId2">
            <a:alphaModFix amt="35000"/>
          </a:blip>
          <a:srcRect t="12996" r="1" b="36660"/>
          <a:stretch/>
        </p:blipFill>
        <p:spPr>
          <a:xfrm>
            <a:off x="20" y="10"/>
            <a:ext cx="12191980" cy="6857990"/>
          </a:xfrm>
          <a:prstGeom prst="rect">
            <a:avLst/>
          </a:prstGeom>
        </p:spPr>
      </p:pic>
      <p:cxnSp>
        <p:nvCxnSpPr>
          <p:cNvPr id="9" name="Straight Connector 8">
            <a:extLst>
              <a:ext uri="{FF2B5EF4-FFF2-40B4-BE49-F238E27FC236}">
                <a16:creationId xmlns:a16="http://schemas.microsoft.com/office/drawing/2014/main" id="{45549E29-E797-4A00-B030-3AB01640CF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115037F3-D441-9204-831A-CF38EC6326DB}"/>
              </a:ext>
            </a:extLst>
          </p:cNvPr>
          <p:cNvSpPr>
            <a:spLocks noGrp="1"/>
          </p:cNvSpPr>
          <p:nvPr>
            <p:ph type="title"/>
          </p:nvPr>
        </p:nvSpPr>
        <p:spPr>
          <a:xfrm>
            <a:off x="1097280" y="286603"/>
            <a:ext cx="10058400" cy="1450757"/>
          </a:xfrm>
        </p:spPr>
        <p:txBody>
          <a:bodyPr>
            <a:normAutofit/>
          </a:bodyPr>
          <a:lstStyle/>
          <a:p>
            <a:r>
              <a:rPr lang="tr-TR" sz="6600">
                <a:ea typeface="+mj-lt"/>
                <a:cs typeface="+mj-lt"/>
              </a:rPr>
              <a:t>Ses telleri nedir?</a:t>
            </a:r>
          </a:p>
        </p:txBody>
      </p:sp>
      <p:sp>
        <p:nvSpPr>
          <p:cNvPr id="3" name="İçerik Yer Tutucusu 2">
            <a:extLst>
              <a:ext uri="{FF2B5EF4-FFF2-40B4-BE49-F238E27FC236}">
                <a16:creationId xmlns:a16="http://schemas.microsoft.com/office/drawing/2014/main" id="{555DF780-A449-5CF8-55D9-450F149545FA}"/>
              </a:ext>
            </a:extLst>
          </p:cNvPr>
          <p:cNvSpPr>
            <a:spLocks noGrp="1"/>
          </p:cNvSpPr>
          <p:nvPr>
            <p:ph idx="1"/>
          </p:nvPr>
        </p:nvSpPr>
        <p:spPr>
          <a:xfrm>
            <a:off x="1097280" y="1845734"/>
            <a:ext cx="10058400" cy="4023360"/>
          </a:xfrm>
        </p:spPr>
        <p:txBody>
          <a:bodyPr vert="horz" lIns="91440" tIns="45720" rIns="91440" bIns="45720" rtlCol="0" anchor="t">
            <a:normAutofit/>
          </a:bodyPr>
          <a:lstStyle/>
          <a:p>
            <a:pPr marL="285750" indent="-285750">
              <a:buFont typeface="Calibri,Sans-Serif" panose="020F0502020204030204" pitchFamily="34" charset="0"/>
            </a:pPr>
            <a:r>
              <a:rPr lang="tr-TR" sz="2400">
                <a:ea typeface="+mn-lt"/>
                <a:cs typeface="+mn-lt"/>
              </a:rPr>
              <a:t>Ses telleri soluk borusunun hemen üstünde bulunur. Her insanda iki adet ses teli mevcuttur. Bu iki ses teli </a:t>
            </a:r>
            <a:r>
              <a:rPr lang="tr-TR" sz="2400" b="1">
                <a:ea typeface="+mn-lt"/>
                <a:cs typeface="+mn-lt"/>
              </a:rPr>
              <a:t>tıpkı V harfi gibi bir uçlarında birbirine bağlı, diğer uçta serbesttir</a:t>
            </a:r>
            <a:r>
              <a:rPr lang="tr-TR" sz="2400">
                <a:ea typeface="+mn-lt"/>
                <a:cs typeface="+mn-lt"/>
              </a:rPr>
              <a:t>. </a:t>
            </a:r>
            <a:endParaRPr lang="en-US" sz="2400">
              <a:ea typeface="+mn-lt"/>
              <a:cs typeface="+mn-lt"/>
            </a:endParaRPr>
          </a:p>
          <a:p>
            <a:endParaRPr lang="tr-TR">
              <a:solidFill>
                <a:schemeClr val="tx1"/>
              </a:solidFill>
              <a:cs typeface="Calibri"/>
            </a:endParaRPr>
          </a:p>
        </p:txBody>
      </p:sp>
      <p:sp>
        <p:nvSpPr>
          <p:cNvPr id="11" name="Rectangle 10">
            <a:extLst>
              <a:ext uri="{FF2B5EF4-FFF2-40B4-BE49-F238E27FC236}">
                <a16:creationId xmlns:a16="http://schemas.microsoft.com/office/drawing/2014/main" id="{C609E9FA-BDDE-45C4-8F5E-974D4208D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7737E529-E43B-4948-B3C4-7F6B806FCC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Resim 5" descr="omurgasız, selentere, denizanasıgillerden içeren bir resim&#10;&#10;Açıklama otomatik olarak oluşturuldu">
            <a:extLst>
              <a:ext uri="{FF2B5EF4-FFF2-40B4-BE49-F238E27FC236}">
                <a16:creationId xmlns:a16="http://schemas.microsoft.com/office/drawing/2014/main" id="{FAC108EB-4F47-8878-2DAD-EEEA3FB3C30A}"/>
              </a:ext>
            </a:extLst>
          </p:cNvPr>
          <p:cNvPicPr>
            <a:picLocks noChangeAspect="1"/>
          </p:cNvPicPr>
          <p:nvPr/>
        </p:nvPicPr>
        <p:blipFill>
          <a:blip r:embed="rId3"/>
          <a:stretch>
            <a:fillRect/>
          </a:stretch>
        </p:blipFill>
        <p:spPr>
          <a:xfrm>
            <a:off x="6809874" y="3134008"/>
            <a:ext cx="4678278" cy="2705537"/>
          </a:xfrm>
          <a:prstGeom prst="rect">
            <a:avLst/>
          </a:prstGeom>
        </p:spPr>
      </p:pic>
      <p:pic>
        <p:nvPicPr>
          <p:cNvPr id="6" name="Resim 6">
            <a:extLst>
              <a:ext uri="{FF2B5EF4-FFF2-40B4-BE49-F238E27FC236}">
                <a16:creationId xmlns:a16="http://schemas.microsoft.com/office/drawing/2014/main" id="{7947FA87-9473-7921-BF04-C37909CB033D}"/>
              </a:ext>
            </a:extLst>
          </p:cNvPr>
          <p:cNvPicPr>
            <a:picLocks noChangeAspect="1"/>
          </p:cNvPicPr>
          <p:nvPr/>
        </p:nvPicPr>
        <p:blipFill>
          <a:blip r:embed="rId4"/>
          <a:stretch>
            <a:fillRect/>
          </a:stretch>
        </p:blipFill>
        <p:spPr>
          <a:xfrm>
            <a:off x="1826795" y="3212645"/>
            <a:ext cx="3435015" cy="2528210"/>
          </a:xfrm>
          <a:prstGeom prst="rect">
            <a:avLst/>
          </a:prstGeom>
        </p:spPr>
      </p:pic>
    </p:spTree>
    <p:extLst>
      <p:ext uri="{BB962C8B-B14F-4D97-AF65-F5344CB8AC3E}">
        <p14:creationId xmlns:p14="http://schemas.microsoft.com/office/powerpoint/2010/main" val="146510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C112EFD2-1F4A-4595-97B9-F79ECAF46D39}"/>
              </a:ext>
            </a:extLst>
          </p:cNvPr>
          <p:cNvSpPr>
            <a:spLocks noGrp="1"/>
          </p:cNvSpPr>
          <p:nvPr>
            <p:ph type="title"/>
          </p:nvPr>
        </p:nvSpPr>
        <p:spPr>
          <a:xfrm>
            <a:off x="492370" y="605896"/>
            <a:ext cx="3084844" cy="5646208"/>
          </a:xfrm>
        </p:spPr>
        <p:txBody>
          <a:bodyPr anchor="ctr">
            <a:normAutofit/>
          </a:bodyPr>
          <a:lstStyle/>
          <a:p>
            <a:r>
              <a:rPr lang="tr-TR" sz="3600" b="1" dirty="0">
                <a:solidFill>
                  <a:srgbClr val="FFFFFF"/>
                </a:solidFill>
                <a:ea typeface="+mj-lt"/>
                <a:cs typeface="+mj-lt"/>
              </a:rPr>
              <a:t>Yeni doğan dönemi (ağlama) ;</a:t>
            </a:r>
            <a:r>
              <a:rPr lang="tr-TR" sz="3600" dirty="0">
                <a:solidFill>
                  <a:srgbClr val="FFFFFF"/>
                </a:solidFill>
                <a:ea typeface="+mj-lt"/>
                <a:cs typeface="+mj-lt"/>
              </a:rPr>
              <a:t> 0-6 hafta. </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42C2C7C3-1CF1-0A76-225E-B9E50C667A2D}"/>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Yeni doğanın davranışlarının çoğu istem dışıdır. İlk 3 haftada çıkarılan sesler farklılaşmamış, amaçsız, anlamsız rastgele çıkarılır.</a:t>
            </a:r>
          </a:p>
          <a:p>
            <a:r>
              <a:rPr lang="tr-TR">
                <a:ea typeface="+mn-lt"/>
                <a:cs typeface="+mn-lt"/>
              </a:rPr>
              <a:t>İkinci 3 haftalık dönemde farklılaşmış sesler ortaya çıkar. Çıkarılan bu sesler, uyarıcı ile ilişkili olup genellikle açlık ve rahatsızlık ağlamalarıdır. Ağlama, bebeğin ihtiyaç ve isteklerini belirten ilk tek iletişim yoludur. 1. ayın sonunda anne, sesin farklılığına göre ağlamanın nedenini (açlık, kızgınlık, acı) belirleyebilir.</a:t>
            </a:r>
          </a:p>
          <a:p>
            <a:r>
              <a:rPr lang="tr-TR">
                <a:ea typeface="+mn-lt"/>
                <a:cs typeface="+mn-lt"/>
              </a:rPr>
              <a:t>Çıkarılan sesler, anlam yönünden incelendiğinde ham sözcüklerin başladığı; bebeğin başkalarının sesine tepki gösterdiği dönem olduğu görülür.</a:t>
            </a:r>
          </a:p>
          <a:p>
            <a:endParaRPr lang="tr-TR">
              <a:cs typeface="Calibri"/>
            </a:endParaRPr>
          </a:p>
        </p:txBody>
      </p:sp>
    </p:spTree>
    <p:extLst>
      <p:ext uri="{BB962C8B-B14F-4D97-AF65-F5344CB8AC3E}">
        <p14:creationId xmlns:p14="http://schemas.microsoft.com/office/powerpoint/2010/main" val="99924787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51F3B494-A985-8D93-D8B2-DC598E6FEB42}"/>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Gığıldama dönemi,</a:t>
            </a:r>
            <a:r>
              <a:rPr lang="tr-TR" sz="3600">
                <a:solidFill>
                  <a:srgbClr val="FFFFFF"/>
                </a:solidFill>
                <a:ea typeface="+mj-lt"/>
                <a:cs typeface="+mj-lt"/>
              </a:rPr>
              <a:t> 6 hafta ve 3 ay.</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1D563E69-FD34-4354-655A-3CF37F898BF2}"/>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Ağlama ile birlikte bebekler basit sesler çıkarır. Çıkarılan bu sesler evrenseldir. Bebeğin bu sesleri çıkarmasında bilinç yoktur. Bebek rahatsızlığını ifade eden seslerin yanı sıra mutluluk ve rahatsızlığını ifade eden sesler de çıkarır.</a:t>
            </a:r>
            <a:endParaRPr lang="tr-TR">
              <a:cs typeface="Calibri" panose="020F0502020204030204"/>
            </a:endParaRPr>
          </a:p>
          <a:p>
            <a:r>
              <a:rPr lang="tr-TR">
                <a:ea typeface="+mn-lt"/>
                <a:cs typeface="+mn-lt"/>
              </a:rPr>
              <a:t>İki aylık </a:t>
            </a:r>
            <a:r>
              <a:rPr lang="tr-TR" err="1">
                <a:ea typeface="+mn-lt"/>
                <a:cs typeface="+mn-lt"/>
              </a:rPr>
              <a:t>bebeğin,ağız</a:t>
            </a:r>
            <a:r>
              <a:rPr lang="tr-TR">
                <a:ea typeface="+mn-lt"/>
                <a:cs typeface="+mn-lt"/>
              </a:rPr>
              <a:t> kasları kontrolü gelişimini sürdürürken bebek ağız hareketlerini başlatıp durdurabilir. 2 ve 3 aylık dönem, gülme ve </a:t>
            </a:r>
            <a:r>
              <a:rPr lang="tr-TR" err="1">
                <a:ea typeface="+mn-lt"/>
                <a:cs typeface="+mn-lt"/>
              </a:rPr>
              <a:t>gığıldama</a:t>
            </a:r>
            <a:r>
              <a:rPr lang="tr-TR">
                <a:ea typeface="+mn-lt"/>
                <a:cs typeface="+mn-lt"/>
              </a:rPr>
              <a:t> dönemidir.</a:t>
            </a:r>
            <a:endParaRPr lang="tr-TR"/>
          </a:p>
          <a:p>
            <a:r>
              <a:rPr lang="tr-TR">
                <a:ea typeface="+mn-lt"/>
                <a:cs typeface="+mn-lt"/>
              </a:rPr>
              <a:t>Çocuk, sesi ses olarak çıkardığını bilir. Çıkardığı seslerden mutlu olur, ses oyunları oynar ve kendiliğinden ses üretimi başlar.</a:t>
            </a:r>
            <a:endParaRPr lang="tr-TR"/>
          </a:p>
          <a:p>
            <a:r>
              <a:rPr lang="tr-TR">
                <a:ea typeface="+mn-lt"/>
                <a:cs typeface="+mn-lt"/>
              </a:rPr>
              <a:t>Rastgele olarak çıkarılan sesler </a:t>
            </a:r>
            <a:r>
              <a:rPr lang="tr-TR" b="1">
                <a:ea typeface="+mn-lt"/>
                <a:cs typeface="+mn-lt"/>
              </a:rPr>
              <a:t>a, u, o</a:t>
            </a:r>
            <a:r>
              <a:rPr lang="tr-TR">
                <a:ea typeface="+mn-lt"/>
                <a:cs typeface="+mn-lt"/>
              </a:rPr>
              <a:t> ünlü seslerini uzatır. Daha sonra da bu seslerin sonuna h eklenerek </a:t>
            </a:r>
            <a:r>
              <a:rPr lang="tr-TR" b="1">
                <a:ea typeface="+mn-lt"/>
                <a:cs typeface="+mn-lt"/>
              </a:rPr>
              <a:t>ah, </a:t>
            </a:r>
            <a:r>
              <a:rPr lang="tr-TR" b="1" err="1">
                <a:ea typeface="+mn-lt"/>
                <a:cs typeface="+mn-lt"/>
              </a:rPr>
              <a:t>uh</a:t>
            </a:r>
            <a:r>
              <a:rPr lang="tr-TR" b="1">
                <a:ea typeface="+mn-lt"/>
                <a:cs typeface="+mn-lt"/>
              </a:rPr>
              <a:t>,</a:t>
            </a:r>
            <a:r>
              <a:rPr lang="tr-TR">
                <a:ea typeface="+mn-lt"/>
                <a:cs typeface="+mn-lt"/>
              </a:rPr>
              <a:t> şeklinde sesler üretirken </a:t>
            </a:r>
            <a:r>
              <a:rPr lang="tr-TR" b="1">
                <a:ea typeface="+mn-lt"/>
                <a:cs typeface="+mn-lt"/>
              </a:rPr>
              <a:t>s, k, g </a:t>
            </a:r>
            <a:r>
              <a:rPr lang="tr-TR">
                <a:ea typeface="+mn-lt"/>
                <a:cs typeface="+mn-lt"/>
              </a:rPr>
              <a:t>gibi yumuşak damak ve gırtlak seslerini çıkarır. Ses üretimi hâlâ refleksiftir. Çıkarılan sesler, anlam yönünden incelendiğinde hoşnutluğu ve hoşnutsuzluğu belirten seslerdir.</a:t>
            </a:r>
            <a:endParaRPr lang="tr-TR"/>
          </a:p>
          <a:p>
            <a:endParaRPr lang="tr-TR">
              <a:cs typeface="Calibri"/>
            </a:endParaRPr>
          </a:p>
        </p:txBody>
      </p:sp>
    </p:spTree>
    <p:extLst>
      <p:ext uri="{BB962C8B-B14F-4D97-AF65-F5344CB8AC3E}">
        <p14:creationId xmlns:p14="http://schemas.microsoft.com/office/powerpoint/2010/main" val="359684352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130BB5E-7417-C978-3CF9-F52BB56E48C0}"/>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Mırıldanma dönemi,</a:t>
            </a:r>
            <a:r>
              <a:rPr lang="tr-TR" sz="3600">
                <a:solidFill>
                  <a:srgbClr val="FFFFFF"/>
                </a:solidFill>
                <a:ea typeface="+mj-lt"/>
                <a:cs typeface="+mj-lt"/>
              </a:rPr>
              <a:t> 3-6 aylar.</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AAC0C434-AA36-2644-D664-29DA562E0DF0}"/>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dirty="0">
                <a:ea typeface="+mn-lt"/>
                <a:cs typeface="+mn-lt"/>
              </a:rPr>
              <a:t>Bebeğin ses mekanizması üzerindeki kontrolünün arttığı görülür. Dili yuvarlama ve ileri uzatma becerisi görülür.</a:t>
            </a:r>
            <a:endParaRPr lang="tr-TR" dirty="0">
              <a:cs typeface="Calibri" panose="020F0502020204030204"/>
            </a:endParaRPr>
          </a:p>
          <a:p>
            <a:r>
              <a:rPr lang="tr-TR" dirty="0">
                <a:ea typeface="+mn-lt"/>
                <a:cs typeface="+mn-lt"/>
              </a:rPr>
              <a:t>Bu dönemde bebek, ünlü ve ünsüz seslerin çeşitlerini üreterek bunları tekrar eder. Buna </a:t>
            </a:r>
            <a:r>
              <a:rPr lang="tr-TR" b="1" dirty="0">
                <a:ea typeface="+mn-lt"/>
                <a:cs typeface="+mn-lt"/>
              </a:rPr>
              <a:t>vokal jimnastik </a:t>
            </a:r>
            <a:r>
              <a:rPr lang="tr-TR" dirty="0">
                <a:ea typeface="+mn-lt"/>
                <a:cs typeface="+mn-lt"/>
              </a:rPr>
              <a:t>denir.</a:t>
            </a:r>
            <a:endParaRPr lang="tr-TR" dirty="0"/>
          </a:p>
          <a:p>
            <a:r>
              <a:rPr lang="tr-TR" dirty="0">
                <a:ea typeface="+mn-lt"/>
                <a:cs typeface="+mn-lt"/>
              </a:rPr>
              <a:t>Bebeğin tekrar etmekten hoşlandığı bu sesler </a:t>
            </a:r>
            <a:r>
              <a:rPr lang="tr-TR" b="1" dirty="0">
                <a:ea typeface="+mn-lt"/>
                <a:cs typeface="+mn-lt"/>
              </a:rPr>
              <a:t>“</a:t>
            </a:r>
            <a:r>
              <a:rPr lang="tr-TR" b="1" dirty="0" err="1">
                <a:ea typeface="+mn-lt"/>
                <a:cs typeface="+mn-lt"/>
              </a:rPr>
              <a:t>ma-ma-ma</a:t>
            </a:r>
            <a:r>
              <a:rPr lang="tr-TR" b="1" dirty="0">
                <a:ea typeface="+mn-lt"/>
                <a:cs typeface="+mn-lt"/>
              </a:rPr>
              <a:t>”, “</a:t>
            </a:r>
            <a:r>
              <a:rPr lang="tr-TR" b="1" dirty="0" err="1">
                <a:ea typeface="+mn-lt"/>
                <a:cs typeface="+mn-lt"/>
              </a:rPr>
              <a:t>ba-ba-ba</a:t>
            </a:r>
            <a:r>
              <a:rPr lang="tr-TR" b="1" dirty="0">
                <a:ea typeface="+mn-lt"/>
                <a:cs typeface="+mn-lt"/>
              </a:rPr>
              <a:t>”</a:t>
            </a:r>
            <a:r>
              <a:rPr lang="tr-TR" dirty="0">
                <a:ea typeface="+mn-lt"/>
                <a:cs typeface="+mn-lt"/>
              </a:rPr>
              <a:t> gibi seslerdir. Görüldüğü gibi bebek, ünsüz benzeri seslerle ünlü benzeri sesleri birleştirerek iki heceli sözcükler oluşturmaya başlar.</a:t>
            </a:r>
            <a:endParaRPr lang="tr-TR" dirty="0"/>
          </a:p>
          <a:p>
            <a:r>
              <a:rPr lang="tr-TR" dirty="0">
                <a:ea typeface="+mn-lt"/>
                <a:cs typeface="+mn-lt"/>
              </a:rPr>
              <a:t>Bu dönemde </a:t>
            </a:r>
            <a:r>
              <a:rPr lang="tr-TR" b="1" dirty="0">
                <a:ea typeface="+mn-lt"/>
                <a:cs typeface="+mn-lt"/>
              </a:rPr>
              <a:t>b, m, p gibi dudak sesleri </a:t>
            </a:r>
            <a:r>
              <a:rPr lang="tr-TR" dirty="0">
                <a:ea typeface="+mn-lt"/>
                <a:cs typeface="+mn-lt"/>
              </a:rPr>
              <a:t>çıkarır.</a:t>
            </a:r>
            <a:endParaRPr lang="tr-TR" dirty="0"/>
          </a:p>
          <a:p>
            <a:endParaRPr lang="tr-TR" dirty="0">
              <a:cs typeface="Calibri"/>
            </a:endParaRPr>
          </a:p>
        </p:txBody>
      </p:sp>
    </p:spTree>
    <p:extLst>
      <p:ext uri="{BB962C8B-B14F-4D97-AF65-F5344CB8AC3E}">
        <p14:creationId xmlns:p14="http://schemas.microsoft.com/office/powerpoint/2010/main" val="3216811456"/>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E56B927-FE33-2ABB-4B52-23590F3230B5}"/>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Mırıldanmanın tekrarı dönemi,</a:t>
            </a:r>
            <a:r>
              <a:rPr lang="tr-TR" sz="3600">
                <a:solidFill>
                  <a:srgbClr val="FFFFFF"/>
                </a:solidFill>
                <a:ea typeface="+mj-lt"/>
                <a:cs typeface="+mj-lt"/>
              </a:rPr>
              <a:t> 6-9 aylar</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98FE9943-F9EF-0067-FF69-B1EC7D02751D}"/>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Bebek, ses üretimi ile işitmeyi birleştirir. Seçilmiş işitilen sesleri tekrarlar.</a:t>
            </a:r>
            <a:endParaRPr lang="tr-TR">
              <a:cs typeface="Calibri" panose="020F0502020204030204"/>
            </a:endParaRPr>
          </a:p>
          <a:p>
            <a:r>
              <a:rPr lang="tr-TR">
                <a:ea typeface="+mn-lt"/>
                <a:cs typeface="+mn-lt"/>
              </a:rPr>
              <a:t>Mırıldanmanın tekrarının görülmemesi, bu dönemde dil problemlerinin, işitme kaybı, zihinsel gerilik gibi durumların ortaya çıktığını gösterir.</a:t>
            </a:r>
            <a:endParaRPr lang="tr-TR"/>
          </a:p>
          <a:p>
            <a:r>
              <a:rPr lang="tr-TR">
                <a:ea typeface="+mn-lt"/>
                <a:cs typeface="+mn-lt"/>
              </a:rPr>
              <a:t>Bebeğin ağız hareketlerinde çeşitlilik görülür. Bebeğin çıkardığı sesler, hece tekrarına dönüşerek daha çok çevredeki dilin niteliklerini kazanır.</a:t>
            </a:r>
            <a:endParaRPr lang="tr-TR"/>
          </a:p>
          <a:p>
            <a:r>
              <a:rPr lang="tr-TR">
                <a:ea typeface="+mn-lt"/>
                <a:cs typeface="+mn-lt"/>
              </a:rPr>
              <a:t>Önceleri </a:t>
            </a:r>
            <a:r>
              <a:rPr lang="tr-TR" b="1">
                <a:ea typeface="+mn-lt"/>
                <a:cs typeface="+mn-lt"/>
              </a:rPr>
              <a:t>p, b, d</a:t>
            </a:r>
            <a:r>
              <a:rPr lang="tr-TR">
                <a:ea typeface="+mn-lt"/>
                <a:cs typeface="+mn-lt"/>
              </a:rPr>
              <a:t> gibi dudaksı ve diş eti patlamalı sesler çoğunluktadır. Ünlü ünsüz birleşimlerinin tekrarıyla </a:t>
            </a:r>
            <a:r>
              <a:rPr lang="tr-TR" b="1">
                <a:ea typeface="+mn-lt"/>
                <a:cs typeface="+mn-lt"/>
              </a:rPr>
              <a:t>“ba-ba-ba”, “de-dede” “ma-ma-ma”</a:t>
            </a:r>
            <a:r>
              <a:rPr lang="tr-TR">
                <a:ea typeface="+mn-lt"/>
                <a:cs typeface="+mn-lt"/>
              </a:rPr>
              <a:t> şeklinde görülür.</a:t>
            </a:r>
            <a:endParaRPr lang="tr-TR"/>
          </a:p>
          <a:p>
            <a:endParaRPr lang="tr-TR">
              <a:cs typeface="Calibri"/>
            </a:endParaRPr>
          </a:p>
        </p:txBody>
      </p:sp>
    </p:spTree>
    <p:extLst>
      <p:ext uri="{BB962C8B-B14F-4D97-AF65-F5344CB8AC3E}">
        <p14:creationId xmlns:p14="http://schemas.microsoft.com/office/powerpoint/2010/main" val="117224725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36C945F5-CB54-A25D-572C-72327A5790BB}"/>
              </a:ext>
            </a:extLst>
          </p:cNvPr>
          <p:cNvSpPr>
            <a:spLocks noGrp="1"/>
          </p:cNvSpPr>
          <p:nvPr>
            <p:ph type="title"/>
          </p:nvPr>
        </p:nvSpPr>
        <p:spPr>
          <a:xfrm>
            <a:off x="492370" y="605896"/>
            <a:ext cx="3084844" cy="5646208"/>
          </a:xfrm>
        </p:spPr>
        <p:txBody>
          <a:bodyPr anchor="ctr">
            <a:normAutofit/>
          </a:bodyPr>
          <a:lstStyle/>
          <a:p>
            <a:pPr>
              <a:spcBef>
                <a:spcPts val="1000"/>
              </a:spcBef>
            </a:pPr>
            <a:r>
              <a:rPr lang="tr-TR" sz="3600" b="1">
                <a:solidFill>
                  <a:srgbClr val="FFFFFF"/>
                </a:solidFill>
                <a:ea typeface="+mj-lt"/>
                <a:cs typeface="+mj-lt"/>
              </a:rPr>
              <a:t>Ses Sözcük Dönemi,</a:t>
            </a:r>
            <a:r>
              <a:rPr lang="tr-TR" sz="3600">
                <a:solidFill>
                  <a:srgbClr val="FFFFFF"/>
                </a:solidFill>
                <a:ea typeface="+mj-lt"/>
                <a:cs typeface="+mj-lt"/>
              </a:rPr>
              <a:t> 9-12 aylar.</a:t>
            </a:r>
            <a:endParaRPr lang="tr-TR" sz="3600">
              <a:solidFill>
                <a:srgbClr val="FFFFFF"/>
              </a:solidFill>
            </a:endParaRPr>
          </a:p>
          <a:p>
            <a:endParaRPr lang="tr-TR" sz="3600">
              <a:solidFill>
                <a:srgbClr val="FFFFFF"/>
              </a:solidFill>
              <a:cs typeface="Calibri Light"/>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EAC704E3-0570-54A7-C100-8E18AB205C59}"/>
              </a:ext>
            </a:extLst>
          </p:cNvPr>
          <p:cNvSpPr>
            <a:spLocks noGrp="1"/>
          </p:cNvSpPr>
          <p:nvPr>
            <p:ph idx="1"/>
          </p:nvPr>
        </p:nvSpPr>
        <p:spPr>
          <a:xfrm>
            <a:off x="4742016" y="605896"/>
            <a:ext cx="6413663" cy="5646208"/>
          </a:xfrm>
        </p:spPr>
        <p:txBody>
          <a:bodyPr vert="horz" lIns="91440" tIns="45720" rIns="91440" bIns="45720" rtlCol="0" anchor="ctr">
            <a:normAutofit/>
          </a:bodyPr>
          <a:lstStyle/>
          <a:p>
            <a:r>
              <a:rPr lang="tr-TR">
                <a:ea typeface="+mn-lt"/>
                <a:cs typeface="+mn-lt"/>
              </a:rPr>
              <a:t>Bu dönem, tekrarlama ya da çeşitlenmiş mırıldanma dönemi olarak da ifade edilir. İnsan seslerini bilinçli bir şekilde taklit eder.</a:t>
            </a:r>
            <a:endParaRPr lang="tr-TR"/>
          </a:p>
          <a:p>
            <a:r>
              <a:rPr lang="tr-TR">
                <a:ea typeface="+mn-lt"/>
                <a:cs typeface="+mn-lt"/>
              </a:rPr>
              <a:t>Çocuğun sık sık mırıldanarak yetişkin konuşmasına benzeyen dizeler oluşturduğu görülür. Bu sesler anlamdan yoksun, akıcılık özelliği olan, düz cümle ya da soruya benzeyen acele mırıltı şeklindedir. Bu anlaşılmaz konuşmalara, jargon denilmektedir.</a:t>
            </a:r>
            <a:endParaRPr lang="tr-TR"/>
          </a:p>
          <a:p>
            <a:r>
              <a:rPr lang="tr-TR">
                <a:ea typeface="+mn-lt"/>
                <a:cs typeface="+mn-lt"/>
              </a:rPr>
              <a:t>Mırıldanmalar, çocuk için sözcük yerini tutar. Dil bilimcilerin, ilk sözcüğün söylendiği bir yaş civarını genellikle dilin başlama noktası olarak kabul ettiği görülür. Bu dönemde çocuk, birkaç jesti ve sözcüğü anlar. Bu aşamadan sonra bebekler, artık anlamları araştırmaya kendi dillerini öğrenmeye hazır durumdadır.</a:t>
            </a:r>
            <a:endParaRPr lang="tr-TR"/>
          </a:p>
          <a:p>
            <a:endParaRPr lang="tr-TR">
              <a:cs typeface="Calibri"/>
            </a:endParaRPr>
          </a:p>
        </p:txBody>
      </p:sp>
    </p:spTree>
    <p:extLst>
      <p:ext uri="{BB962C8B-B14F-4D97-AF65-F5344CB8AC3E}">
        <p14:creationId xmlns:p14="http://schemas.microsoft.com/office/powerpoint/2010/main" val="1082555899"/>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DC6F22E-5E45-F5B2-CF78-E8EBE55423E6}"/>
              </a:ext>
            </a:extLst>
          </p:cNvPr>
          <p:cNvSpPr>
            <a:spLocks noGrp="1"/>
          </p:cNvSpPr>
          <p:nvPr>
            <p:ph type="title"/>
          </p:nvPr>
        </p:nvSpPr>
        <p:spPr/>
        <p:txBody>
          <a:bodyPr>
            <a:normAutofit/>
          </a:bodyPr>
          <a:lstStyle/>
          <a:p>
            <a:r>
              <a:rPr lang="tr-TR" sz="8000" b="1" dirty="0"/>
              <a:t>1.Yaş ve sonrası.</a:t>
            </a:r>
          </a:p>
        </p:txBody>
      </p:sp>
      <p:sp>
        <p:nvSpPr>
          <p:cNvPr id="3" name="İçerik Yer Tutucusu 2">
            <a:extLst>
              <a:ext uri="{FF2B5EF4-FFF2-40B4-BE49-F238E27FC236}">
                <a16:creationId xmlns:a16="http://schemas.microsoft.com/office/drawing/2014/main" id="{C4708DEE-374E-C9F5-5D85-963D04CED1ED}"/>
              </a:ext>
            </a:extLst>
          </p:cNvPr>
          <p:cNvSpPr>
            <a:spLocks noGrp="1"/>
          </p:cNvSpPr>
          <p:nvPr>
            <p:ph idx="1"/>
          </p:nvPr>
        </p:nvSpPr>
        <p:spPr/>
        <p:txBody>
          <a:bodyPr/>
          <a:lstStyle/>
          <a:p>
            <a:r>
              <a:rPr lang="tr-TR" b="1" i="0" dirty="0">
                <a:solidFill>
                  <a:srgbClr val="25272B"/>
                </a:solidFill>
                <a:effectLst/>
                <a:latin typeface="Poppins" panose="00000500000000000000" pitchFamily="2" charset="-94"/>
              </a:rPr>
              <a:t>İki Sözcüklü İfadeler Dönemi,</a:t>
            </a:r>
            <a:r>
              <a:rPr lang="tr-TR" b="0" i="0" dirty="0">
                <a:solidFill>
                  <a:srgbClr val="25272B"/>
                </a:solidFill>
                <a:effectLst/>
                <a:latin typeface="Poppins" panose="00000500000000000000" pitchFamily="2" charset="-94"/>
              </a:rPr>
              <a:t> 18-24 aylar arasında görülür.</a:t>
            </a:r>
          </a:p>
          <a:p>
            <a:r>
              <a:rPr lang="tr-TR" b="1" i="0" dirty="0">
                <a:solidFill>
                  <a:srgbClr val="25272B"/>
                </a:solidFill>
                <a:effectLst/>
                <a:latin typeface="Poppins" panose="00000500000000000000" pitchFamily="2" charset="-94"/>
              </a:rPr>
              <a:t>Üç ve daha fazla sözcüklü ifadeler,</a:t>
            </a:r>
            <a:r>
              <a:rPr lang="tr-TR" b="0" i="0" dirty="0">
                <a:solidFill>
                  <a:srgbClr val="25272B"/>
                </a:solidFill>
                <a:effectLst/>
                <a:latin typeface="Poppins" panose="00000500000000000000" pitchFamily="2" charset="-94"/>
              </a:rPr>
              <a:t> 2-3 yaş dönemini kapsar.</a:t>
            </a:r>
            <a:endParaRPr lang="tr-TR" dirty="0">
              <a:solidFill>
                <a:srgbClr val="25272B"/>
              </a:solidFill>
              <a:latin typeface="Poppins" panose="00000500000000000000" pitchFamily="2" charset="-94"/>
            </a:endParaRPr>
          </a:p>
          <a:p>
            <a:r>
              <a:rPr lang="tr-TR" b="1" i="0" dirty="0">
                <a:solidFill>
                  <a:srgbClr val="25272B"/>
                </a:solidFill>
                <a:effectLst/>
                <a:latin typeface="Poppins" panose="00000500000000000000" pitchFamily="2" charset="-94"/>
              </a:rPr>
              <a:t>Gramer kurallarına uygun konuşma dönemi,</a:t>
            </a:r>
            <a:r>
              <a:rPr lang="tr-TR" b="0" i="0" dirty="0">
                <a:solidFill>
                  <a:srgbClr val="25272B"/>
                </a:solidFill>
                <a:effectLst/>
                <a:latin typeface="Poppins" panose="00000500000000000000" pitchFamily="2" charset="-94"/>
              </a:rPr>
              <a:t> 3-6 yaş dönemini kapsar.</a:t>
            </a:r>
            <a:endParaRPr lang="tr-TR" dirty="0"/>
          </a:p>
        </p:txBody>
      </p:sp>
    </p:spTree>
    <p:extLst>
      <p:ext uri="{BB962C8B-B14F-4D97-AF65-F5344CB8AC3E}">
        <p14:creationId xmlns:p14="http://schemas.microsoft.com/office/powerpoint/2010/main" val="3622414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71BDE86A-2F3F-B572-59D8-35729C0C6278}"/>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cs typeface="Calibri Light"/>
              </a:rPr>
              <a:t>Ergenlikte sesin gelişimi.</a:t>
            </a:r>
            <a:endParaRPr lang="tr-TR" sz="3600" b="1">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3D79AEDB-91DB-7566-043C-D71476D16BF0}"/>
              </a:ext>
            </a:extLst>
          </p:cNvPr>
          <p:cNvSpPr>
            <a:spLocks noGrp="1"/>
          </p:cNvSpPr>
          <p:nvPr>
            <p:ph idx="1"/>
          </p:nvPr>
        </p:nvSpPr>
        <p:spPr>
          <a:xfrm>
            <a:off x="4742016" y="605896"/>
            <a:ext cx="6413663" cy="5646208"/>
          </a:xfrm>
        </p:spPr>
        <p:txBody>
          <a:bodyPr vert="horz" lIns="0" tIns="45720" rIns="0" bIns="45720" rtlCol="0" anchor="ctr">
            <a:normAutofit/>
          </a:bodyPr>
          <a:lstStyle/>
          <a:p>
            <a:pPr marL="285750" indent="-285750">
              <a:spcBef>
                <a:spcPct val="0"/>
              </a:spcBef>
              <a:spcAft>
                <a:spcPts val="600"/>
              </a:spcAft>
              <a:buFont typeface="Arial,Sans-Serif" panose="020F0502020204030204" pitchFamily="34" charset="0"/>
              <a:buChar char="•"/>
            </a:pPr>
            <a:r>
              <a:rPr lang="tr-TR">
                <a:ea typeface="+mn-lt"/>
                <a:cs typeface="+mn-lt"/>
              </a:rPr>
              <a:t>Ergenlikten önce, gırtlak veya ses telleri boynunuzda daha yüksekte oturur. Ergenliğe girerken, gırtlak büyür ve boyunda aşağı doğru iner. Ses telleri de kalınlaşır ve büyür. Ergenlik dönemi belirtileri başlamasıyla birlikte, erkekler ve kızlarda ses değişikliği başlar. Ses yapısı, boğaz ve gırtlakta gözlenen anatomik ve fizyolojik değişiklikler şunlardır:</a:t>
            </a:r>
          </a:p>
          <a:p>
            <a:pPr marL="285750" indent="-285750">
              <a:spcBef>
                <a:spcPct val="0"/>
              </a:spcBef>
              <a:spcAft>
                <a:spcPts val="600"/>
              </a:spcAft>
              <a:buFont typeface="Arial,Sans-Serif" panose="020F0502020204030204" pitchFamily="34" charset="0"/>
              <a:buChar char="•"/>
            </a:pPr>
            <a:endParaRPr lang="tr-TR">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Önceden çıkılabilen yüksek ses tonunda kayıp, özellikle erkeklerde</a:t>
            </a:r>
          </a:p>
          <a:p>
            <a:pPr marL="285750" indent="-285750">
              <a:spcBef>
                <a:spcPct val="0"/>
              </a:spcBef>
              <a:spcAft>
                <a:spcPts val="600"/>
              </a:spcAft>
              <a:buFont typeface="Arial,Sans-Serif" panose="020F0502020204030204" pitchFamily="34" charset="0"/>
              <a:buChar char="•"/>
            </a:pPr>
            <a:r>
              <a:rPr lang="tr-TR">
                <a:ea typeface="+mn-lt"/>
                <a:cs typeface="+mn-lt"/>
              </a:rPr>
              <a:t>Ses perdesi kontrolü ve perde eşleştirme ile ilgili zorluklar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Ergenlik ve hatta geç ergenlik sırasında </a:t>
            </a:r>
            <a:r>
              <a:rPr lang="tr-TR" err="1">
                <a:ea typeface="+mn-lt"/>
                <a:cs typeface="+mn-lt"/>
              </a:rPr>
              <a:t>glottisin</a:t>
            </a:r>
            <a:r>
              <a:rPr lang="tr-TR">
                <a:ea typeface="+mn-lt"/>
                <a:cs typeface="+mn-lt"/>
              </a:rPr>
              <a:t> arka kısmının tam olarak kapanmaz. Buna bağlı nefes alma zorlaşabilir veya ses kısıklığı olur.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err="1">
                <a:ea typeface="+mn-lt"/>
                <a:cs typeface="+mn-lt"/>
              </a:rPr>
              <a:t>Laringeal</a:t>
            </a:r>
            <a:r>
              <a:rPr lang="tr-TR">
                <a:ea typeface="+mn-lt"/>
                <a:cs typeface="+mn-lt"/>
              </a:rPr>
              <a:t> kaslar yeni genişleyen ses kıvrımlarını kapatacak kadar gelişmemiştir.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err="1">
                <a:ea typeface="+mn-lt"/>
                <a:cs typeface="+mn-lt"/>
              </a:rPr>
              <a:t>Glottis</a:t>
            </a:r>
            <a:r>
              <a:rPr lang="tr-TR">
                <a:ea typeface="+mn-lt"/>
                <a:cs typeface="+mn-lt"/>
              </a:rPr>
              <a:t> kapanma problemiyle ilgili olan koordineli başlangıca ulaşmada zorluk yaşanır.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Ani ses yükselme ve alçalmalarında seste kayıp olur.</a:t>
            </a:r>
          </a:p>
        </p:txBody>
      </p:sp>
    </p:spTree>
    <p:extLst>
      <p:ext uri="{BB962C8B-B14F-4D97-AF65-F5344CB8AC3E}">
        <p14:creationId xmlns:p14="http://schemas.microsoft.com/office/powerpoint/2010/main" val="2331182395"/>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TotalTime>
  <Words>770</Words>
  <Application>Microsoft Office PowerPoint</Application>
  <PresentationFormat>Geniş ekran</PresentationFormat>
  <Paragraphs>52</Paragraphs>
  <Slides>10</Slides>
  <Notes>1</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10</vt:i4>
      </vt:variant>
    </vt:vector>
  </HeadingPairs>
  <TitlesOfParts>
    <vt:vector size="16" baseType="lpstr">
      <vt:lpstr>Arial,Sans-Serif</vt:lpstr>
      <vt:lpstr>Calibri</vt:lpstr>
      <vt:lpstr>Calibri Light</vt:lpstr>
      <vt:lpstr>Calibri,Sans-Serif</vt:lpstr>
      <vt:lpstr>Poppins</vt:lpstr>
      <vt:lpstr>Retrospect</vt:lpstr>
      <vt:lpstr>Sesin gelişimi</vt:lpstr>
      <vt:lpstr>Ses telleri nedir?</vt:lpstr>
      <vt:lpstr>Yeni doğan dönemi (ağlama) ; 0-6 hafta. </vt:lpstr>
      <vt:lpstr>Gığıldama dönemi, 6 hafta ve 3 ay.</vt:lpstr>
      <vt:lpstr>Mırıldanma dönemi, 3-6 aylar.</vt:lpstr>
      <vt:lpstr>Mırıldanmanın tekrarı dönemi, 6-9 aylar</vt:lpstr>
      <vt:lpstr>Ses Sözcük Dönemi, 9-12 aylar. </vt:lpstr>
      <vt:lpstr>1.Yaş ve sonrası.</vt:lpstr>
      <vt:lpstr>Ergenlikte sesin gelişimi.</vt:lpstr>
      <vt:lpstr>Dinlediğiniz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Yavuz</dc:creator>
  <cp:lastModifiedBy>Degisik Kaplumbaga</cp:lastModifiedBy>
  <cp:revision>4</cp:revision>
  <dcterms:created xsi:type="dcterms:W3CDTF">2022-09-26T09:38:28Z</dcterms:created>
  <dcterms:modified xsi:type="dcterms:W3CDTF">2022-09-28T20:06:57Z</dcterms:modified>
</cp:coreProperties>
</file>

<file path=docProps/thumbnail.jpeg>
</file>